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y="5143500" cx="9144000"/>
  <p:notesSz cx="6858000" cy="9144000"/>
  <p:embeddedFontLst>
    <p:embeddedFont>
      <p:font typeface="Raleway"/>
      <p:regular r:id="rId55"/>
      <p:bold r:id="rId56"/>
      <p:italic r:id="rId57"/>
      <p:boldItalic r:id="rId58"/>
    </p:embeddedFont>
    <p:embeddedFont>
      <p:font typeface="Lato"/>
      <p:regular r:id="rId59"/>
      <p:bold r:id="rId60"/>
      <p:italic r:id="rId61"/>
      <p:boldItalic r:id="rId62"/>
    </p:embeddedFont>
    <p:embeddedFont>
      <p:font typeface="Raleway Black"/>
      <p:bold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B80E8DE-50FC-49ED-977C-5D3016E88CF5}">
  <a:tblStyle styleId="{AB80E8DE-50FC-49ED-977C-5D3016E88C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Lato-boldItalic.fntdata"/><Relationship Id="rId61" Type="http://schemas.openxmlformats.org/officeDocument/2006/relationships/font" Target="fonts/Lato-italic.fntdata"/><Relationship Id="rId20" Type="http://schemas.openxmlformats.org/officeDocument/2006/relationships/slide" Target="slides/slide13.xml"/><Relationship Id="rId64" Type="http://schemas.openxmlformats.org/officeDocument/2006/relationships/font" Target="fonts/RalewayBlack-boldItalic.fntdata"/><Relationship Id="rId63" Type="http://schemas.openxmlformats.org/officeDocument/2006/relationships/font" Target="fonts/RalewayBlack-bold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Lato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Raleway-regular.fntdata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Raleway-italic.fntdata"/><Relationship Id="rId12" Type="http://schemas.openxmlformats.org/officeDocument/2006/relationships/slide" Target="slides/slide5.xml"/><Relationship Id="rId56" Type="http://schemas.openxmlformats.org/officeDocument/2006/relationships/font" Target="fonts/Raleway-bold.fntdata"/><Relationship Id="rId15" Type="http://schemas.openxmlformats.org/officeDocument/2006/relationships/slide" Target="slides/slide8.xml"/><Relationship Id="rId59" Type="http://schemas.openxmlformats.org/officeDocument/2006/relationships/font" Target="fonts/Lato-regular.fntdata"/><Relationship Id="rId14" Type="http://schemas.openxmlformats.org/officeDocument/2006/relationships/slide" Target="slides/slide7.xml"/><Relationship Id="rId58" Type="http://schemas.openxmlformats.org/officeDocument/2006/relationships/font" Target="fonts/Raleway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eb83926e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7eb83926e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7eb83926e9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7eb83926e9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7eb83926e9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7eb83926e9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7eb83926e9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7eb83926e9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7eb83926e9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7eb83926e9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7eb83926e9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7eb83926e9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eb83926e9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7eb83926e9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eb83926e9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7eb83926e9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7eb83926e9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7eb83926e9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7eb83926e9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7eb83926e9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Тут вопрос про, напр, может ли быть так что mean = mode &gt; median и тд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7eb83926e9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7eb83926e9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7eb83926e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7eb83926e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eb83926e9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7eb83926e9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7eb83926e9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7eb83926e9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7eb83926e9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7eb83926e9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eb83926e9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eb83926e9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Добавить пример на посчитать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7eb83926e9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7eb83926e9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Добавить пример на посчитать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7eb83926e9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7eb83926e9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Добавить пример на посчитать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7eb83926e9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7eb83926e9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7eb83926e9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7eb83926e9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7eb83926e9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7eb83926e9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7eb83926e9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7eb83926e9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7eb83926e9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7eb83926e9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7eb83926e9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7eb83926e9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7eb83926e9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7eb83926e9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7eb83926e9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7eb83926e9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eb83926e9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7eb83926e9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7eb83926e9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7eb83926e9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eb83926e9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eb83926e9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7eb83926e9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7eb83926e9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7eb83926e9_0_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7eb83926e9_0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7eb83926e9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7eb83926e9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7eb83926e9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7eb83926e9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7eb83926e9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7eb83926e9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7eb83926e9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7eb83926e9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7eb83926e9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7eb83926e9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7eb83926e9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7eb83926e9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7eb83926e9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7eb83926e9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7eb83926e9_0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7eb83926e9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7eb83926e9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7eb83926e9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7eb83926e9_0_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7eb83926e9_0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7eb83926e9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7eb83926e9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7eb83926e9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7eb83926e9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eb83926e9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eb83926e9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eb83926e9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eb83926e9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7eb83926e9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7eb83926e9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7eb83926e9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7eb83926e9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1" name="Google Shape;71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8" name="Google Shape;8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2" name="Google Shape;102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2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9" name="Google Shape;109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0" name="Google Shape;120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2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ru.wikipedia.org/wiki/%D0%A2%D0%B5%D0%BE%D1%80%D0%B8%D1%8F_%D0%B2%D0%B5%D1%80%D0%BE%D1%8F%D1%82%D0%BD%D0%BE%D1%81%D1%82%D0%B5%D0%B9" TargetMode="External"/><Relationship Id="rId4" Type="http://schemas.openxmlformats.org/officeDocument/2006/relationships/hyperlink" Target="https://ru.wikipedia.org/wiki/%D0%A0%D0%B0%D1%81%D0%BF%D1%80%D0%B5%D0%B4%D0%B5%D0%BB%D0%B5%D0%BD%D0%B8%D0%B5_%D0%B2%D0%B5%D1%80%D0%BE%D1%8F%D1%82%D0%BD%D0%BE%D1%81%D1%82%D0%B5%D0%B9" TargetMode="External"/><Relationship Id="rId9" Type="http://schemas.openxmlformats.org/officeDocument/2006/relationships/image" Target="../media/image29.png"/><Relationship Id="rId5" Type="http://schemas.openxmlformats.org/officeDocument/2006/relationships/hyperlink" Target="https://ru.wikipedia.org/wiki/%D0%9D%D0%B5%D0%B7%D0%B0%D0%B2%D0%B8%D1%81%D0%B8%D0%BC%D0%BE%D1%81%D1%82%D1%8C_(%D1%82%D0%B5%D0%BE%D1%80%D0%B8%D1%8F_%D0%B2%D0%B5%D1%80%D0%BE%D1%8F%D1%82%D0%BD%D0%BE%D1%81%D1%82%D0%B5%D0%B9)" TargetMode="External"/><Relationship Id="rId6" Type="http://schemas.openxmlformats.org/officeDocument/2006/relationships/hyperlink" Target="https://ru.wikipedia.org/wiki/%D0%A1%D0%BB%D1%83%D1%87%D0%B0%D0%B9%D0%BD%D1%8B%D0%B9_%D1%8D%D0%BA%D1%81%D0%BF%D0%B5%D1%80%D0%B8%D0%BC%D0%B5%D0%BD%D1%82" TargetMode="External"/><Relationship Id="rId7" Type="http://schemas.openxmlformats.org/officeDocument/2006/relationships/hyperlink" Target="https://ru.wikipedia.org/wiki/%D0%92%D0%B5%D1%80%D0%BE%D1%8F%D1%82%D0%BD%D0%BE%D1%81%D1%82%D1%8C" TargetMode="External"/><Relationship Id="rId8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Relationship Id="rId5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Relationship Id="rId4" Type="http://schemas.openxmlformats.org/officeDocument/2006/relationships/hyperlink" Target="https://gallery.shinyapps.io/CLT_mean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Relationship Id="rId4" Type="http://schemas.openxmlformats.org/officeDocument/2006/relationships/image" Target="../media/image43.png"/><Relationship Id="rId5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png"/><Relationship Id="rId4" Type="http://schemas.openxmlformats.org/officeDocument/2006/relationships/image" Target="../media/image53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ML на Python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25"/>
          <p:cNvSpPr txBox="1"/>
          <p:nvPr>
            <p:ph idx="1" type="subTitle"/>
          </p:nvPr>
        </p:nvSpPr>
        <p:spPr>
          <a:xfrm>
            <a:off x="727952" y="272407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Неделя 3. День 8. Статистика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(14.09.2023)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727650" y="442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Невероятностные выборки</a:t>
            </a:r>
            <a:endParaRPr sz="2200"/>
          </a:p>
        </p:txBody>
      </p:sp>
      <p:sp>
        <p:nvSpPr>
          <p:cNvPr id="209" name="Google Shape;209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0" name="Google Shape;210;p34"/>
          <p:cNvSpPr txBox="1"/>
          <p:nvPr/>
        </p:nvSpPr>
        <p:spPr>
          <a:xfrm>
            <a:off x="438700" y="1358425"/>
            <a:ext cx="8457000" cy="3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200">
                <a:latin typeface="Lato"/>
                <a:ea typeface="Lato"/>
                <a:cs typeface="Lato"/>
                <a:sym typeface="Lato"/>
              </a:rPr>
              <a:t>Невероятностные выборки</a:t>
            </a:r>
            <a:r>
              <a:rPr lang="ru" sz="1200">
                <a:latin typeface="Lato"/>
                <a:ea typeface="Lato"/>
                <a:cs typeface="Lato"/>
                <a:sym typeface="Lato"/>
              </a:rPr>
              <a:t> – отбор в такой выборке осуществляется не по принципам случайности, а по субъективным критериям – доступности объектов, типичности или равного представительства. Такие выборки часто встречаются в социологических исследованиях, однако данные, полученные на них обладают меньшей достоверностью и лучше их обходить стороной.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200">
                <a:latin typeface="Lato"/>
                <a:ea typeface="Lato"/>
                <a:cs typeface="Lato"/>
                <a:sym typeface="Lato"/>
              </a:rPr>
              <a:t>Метод снежного кома</a:t>
            </a:r>
            <a:r>
              <a:rPr lang="ru" sz="1200">
                <a:latin typeface="Lato"/>
                <a:ea typeface="Lato"/>
                <a:cs typeface="Lato"/>
                <a:sym typeface="Lato"/>
              </a:rPr>
              <a:t> - у каждого респондента, начиная с первого, просятся контакты его друзей, коллег, знакомых, которые подходили бы под условия отбора и могли бы принять участие в исследовании. Основная проблема такой выборки - то, что затрагивается не случайная группа лиц, а лица, связанные общими интересами, хобби и т.д.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200">
                <a:latin typeface="Lato"/>
                <a:ea typeface="Lato"/>
                <a:cs typeface="Lato"/>
                <a:sym typeface="Lato"/>
              </a:rPr>
              <a:t>Стихийная выборка</a:t>
            </a:r>
            <a:r>
              <a:rPr lang="ru" sz="1200">
                <a:latin typeface="Lato"/>
                <a:ea typeface="Lato"/>
                <a:cs typeface="Lato"/>
                <a:sym typeface="Lato"/>
              </a:rPr>
              <a:t> - производится опрос наиболее доступных респондентов. Размер и состав стихийных выборок заранее не известен и определяется только одним параметром - активностью респондентов.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ru" sz="1200">
                <a:latin typeface="Lato"/>
                <a:ea typeface="Lato"/>
                <a:cs typeface="Lato"/>
                <a:sym typeface="Lato"/>
              </a:rPr>
              <a:t>Пример:</a:t>
            </a:r>
            <a:r>
              <a:rPr lang="ru" sz="1200">
                <a:latin typeface="Lato"/>
                <a:ea typeface="Lato"/>
                <a:cs typeface="Lato"/>
                <a:sym typeface="Lato"/>
              </a:rPr>
              <a:t> опрос, проведенный в газете или журнале, большинство интернет-опросов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200">
                <a:latin typeface="Lato"/>
                <a:ea typeface="Lato"/>
                <a:cs typeface="Lato"/>
                <a:sym typeface="Lato"/>
              </a:rPr>
              <a:t>Выборка типичных случаев</a:t>
            </a:r>
            <a:r>
              <a:rPr lang="ru" sz="1200">
                <a:latin typeface="Lato"/>
                <a:ea typeface="Lato"/>
                <a:cs typeface="Lato"/>
                <a:sym typeface="Lato"/>
              </a:rPr>
              <a:t> происходит отбор отдельных единиц генеральной совокупности, которые обладают типичным значением признака (часто это среднее значение). При этом возникает проблема выбора признака и определения его типичного значения.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727650" y="1555550"/>
            <a:ext cx="4428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ru" sz="1400">
                <a:solidFill>
                  <a:srgbClr val="222222"/>
                </a:solidFill>
              </a:rPr>
              <a:t>Отражает типичное наблюдение в выборке</a:t>
            </a:r>
            <a:endParaRPr sz="1400">
              <a:solidFill>
                <a:srgbClr val="222222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222222"/>
              </a:buClr>
              <a:buSzPts val="1400"/>
              <a:buChar char="●"/>
            </a:pPr>
            <a:r>
              <a:rPr lang="ru" sz="1400">
                <a:solidFill>
                  <a:srgbClr val="222222"/>
                </a:solidFill>
              </a:rPr>
              <a:t>Существует много вариантов</a:t>
            </a:r>
            <a:endParaRPr sz="1400">
              <a:solidFill>
                <a:srgbClr val="222222"/>
              </a:solidFill>
            </a:endParaRPr>
          </a:p>
        </p:txBody>
      </p:sp>
      <p:sp>
        <p:nvSpPr>
          <p:cNvPr id="216" name="Google Shape;216;p35"/>
          <p:cNvSpPr txBox="1"/>
          <p:nvPr>
            <p:ph type="title"/>
          </p:nvPr>
        </p:nvSpPr>
        <p:spPr>
          <a:xfrm>
            <a:off x="727650" y="657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Мера центральной тенденции</a:t>
            </a:r>
            <a:endParaRPr sz="2200"/>
          </a:p>
        </p:txBody>
      </p:sp>
      <p:sp>
        <p:nvSpPr>
          <p:cNvPr id="217" name="Google Shape;217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idx="1" type="body"/>
          </p:nvPr>
        </p:nvSpPr>
        <p:spPr>
          <a:xfrm>
            <a:off x="727650" y="2732550"/>
            <a:ext cx="65229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rgbClr val="222222"/>
                </a:solidFill>
              </a:rPr>
              <a:t>Время (мин), которое студенты тратят на ДЗ: [2500, 3100, 3600, 2800, 3000]</a:t>
            </a:r>
            <a:endParaRPr sz="1400">
              <a:solidFill>
                <a:srgbClr val="222222"/>
              </a:solidFill>
            </a:endParaRPr>
          </a:p>
        </p:txBody>
      </p:sp>
      <p:sp>
        <p:nvSpPr>
          <p:cNvPr id="223" name="Google Shape;223;p36"/>
          <p:cNvSpPr txBox="1"/>
          <p:nvPr>
            <p:ph type="title"/>
          </p:nvPr>
        </p:nvSpPr>
        <p:spPr>
          <a:xfrm>
            <a:off x="727650" y="657775"/>
            <a:ext cx="3844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Арифметическое среднее</a:t>
            </a:r>
            <a:endParaRPr sz="2200"/>
          </a:p>
        </p:txBody>
      </p:sp>
      <p:pic>
        <p:nvPicPr>
          <p:cNvPr descr="\overline{X} = \frac{X_1 + X_2 + ... + X_n}{n} = \frac{1}{n}\displaystyle{\sum_{i=1}^n X_i}" id="224" name="Google Shape;224;p3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700" y="1682350"/>
            <a:ext cx="2716578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overline{T} = \frac{2500 + 3100 + 3600+ 2800+ 3000}{5} = 3000" id="225" name="Google Shape;225;p3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1536" y="3715950"/>
            <a:ext cx="3700950" cy="3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idx="1" type="body"/>
          </p:nvPr>
        </p:nvSpPr>
        <p:spPr>
          <a:xfrm>
            <a:off x="2921688" y="2701863"/>
            <a:ext cx="33006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rgbClr val="222222"/>
                </a:solidFill>
              </a:rPr>
              <a:t>[2500, 3100, 3600, 2800, 3000, 17000]</a:t>
            </a:r>
            <a:endParaRPr sz="1400">
              <a:solidFill>
                <a:srgbClr val="222222"/>
              </a:solidFill>
            </a:endParaRPr>
          </a:p>
        </p:txBody>
      </p:sp>
      <p:sp>
        <p:nvSpPr>
          <p:cNvPr id="232" name="Google Shape;232;p37"/>
          <p:cNvSpPr txBox="1"/>
          <p:nvPr>
            <p:ph type="title"/>
          </p:nvPr>
        </p:nvSpPr>
        <p:spPr>
          <a:xfrm>
            <a:off x="727650" y="657775"/>
            <a:ext cx="3844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А если так...</a:t>
            </a:r>
            <a:endParaRPr sz="2200"/>
          </a:p>
        </p:txBody>
      </p:sp>
      <p:pic>
        <p:nvPicPr>
          <p:cNvPr descr="\overline{X} = \frac{X_1 + X_2 + ... + X_n}{n} = \frac{1}{n}\displaystyle{\sum_{i=1}^n X_i}" id="233" name="Google Shape;233;p3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700" y="1682350"/>
            <a:ext cx="2716578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overline{T} = \frac{2500 + 3100 + 3600 + 2800 + 3000 + 17000}{6} = 5333" id="234" name="Google Shape;234;p3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650" y="3738325"/>
            <a:ext cx="4096700" cy="37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idx="1" type="body"/>
          </p:nvPr>
        </p:nvSpPr>
        <p:spPr>
          <a:xfrm>
            <a:off x="727625" y="1568538"/>
            <a:ext cx="76887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rgbClr val="222222"/>
                </a:solidFill>
              </a:rPr>
              <a:t>Мы просто убираем по n % наименьших и наибольших значений в нашей выборке. Таким образом усеченное среднее лучше подходит, когда в выборке могут быть выбросы. </a:t>
            </a:r>
            <a:endParaRPr sz="1400">
              <a:solidFill>
                <a:srgbClr val="222222"/>
              </a:solidFill>
            </a:endParaRPr>
          </a:p>
        </p:txBody>
      </p:sp>
      <p:sp>
        <p:nvSpPr>
          <p:cNvPr id="241" name="Google Shape;241;p38"/>
          <p:cNvSpPr txBox="1"/>
          <p:nvPr>
            <p:ph type="title"/>
          </p:nvPr>
        </p:nvSpPr>
        <p:spPr>
          <a:xfrm>
            <a:off x="727650" y="657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Усеченное среднее</a:t>
            </a:r>
            <a:endParaRPr sz="2200"/>
          </a:p>
        </p:txBody>
      </p:sp>
      <p:sp>
        <p:nvSpPr>
          <p:cNvPr id="242" name="Google Shape;242;p38"/>
          <p:cNvSpPr txBox="1"/>
          <p:nvPr>
            <p:ph idx="1" type="body"/>
          </p:nvPr>
        </p:nvSpPr>
        <p:spPr>
          <a:xfrm>
            <a:off x="2917025" y="2654200"/>
            <a:ext cx="33099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rgbClr val="222222"/>
                </a:solidFill>
              </a:rPr>
              <a:t>[2500, 3100, 3600, 2800, 3000, 17000]</a:t>
            </a:r>
            <a:endParaRPr sz="1400">
              <a:solidFill>
                <a:srgbClr val="222222"/>
              </a:solidFill>
            </a:endParaRPr>
          </a:p>
        </p:txBody>
      </p:sp>
      <p:sp>
        <p:nvSpPr>
          <p:cNvPr id="243" name="Google Shape;243;p38"/>
          <p:cNvSpPr/>
          <p:nvPr/>
        </p:nvSpPr>
        <p:spPr>
          <a:xfrm>
            <a:off x="3168838" y="2729000"/>
            <a:ext cx="329100" cy="239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8"/>
          <p:cNvSpPr/>
          <p:nvPr/>
        </p:nvSpPr>
        <p:spPr>
          <a:xfrm>
            <a:off x="5773588" y="2729000"/>
            <a:ext cx="329100" cy="239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overline{T_{cut}} = \frac{3100 + 3600+ 2800+ 3000}{4} = 3125" id="245" name="Google Shape;245;p3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7288" y="3850525"/>
            <a:ext cx="3389376" cy="3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idx="1" type="body"/>
          </p:nvPr>
        </p:nvSpPr>
        <p:spPr>
          <a:xfrm>
            <a:off x="727650" y="1570200"/>
            <a:ext cx="5446200" cy="12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rgbClr val="222222"/>
                </a:solidFill>
              </a:rPr>
              <a:t>Значение, которое делит отсортированную выборку пополам.</a:t>
            </a:r>
            <a:endParaRPr sz="1400">
              <a:solidFill>
                <a:srgbClr val="222222"/>
              </a:solidFill>
            </a:endParaRPr>
          </a:p>
        </p:txBody>
      </p:sp>
      <p:sp>
        <p:nvSpPr>
          <p:cNvPr id="252" name="Google Shape;252;p39"/>
          <p:cNvSpPr txBox="1"/>
          <p:nvPr>
            <p:ph type="title"/>
          </p:nvPr>
        </p:nvSpPr>
        <p:spPr>
          <a:xfrm>
            <a:off x="727650" y="657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Медиана</a:t>
            </a:r>
            <a:endParaRPr sz="2200"/>
          </a:p>
        </p:txBody>
      </p:sp>
      <p:sp>
        <p:nvSpPr>
          <p:cNvPr id="253" name="Google Shape;253;p39"/>
          <p:cNvSpPr txBox="1"/>
          <p:nvPr>
            <p:ph idx="1" type="body"/>
          </p:nvPr>
        </p:nvSpPr>
        <p:spPr>
          <a:xfrm>
            <a:off x="2794925" y="2571750"/>
            <a:ext cx="38220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rgbClr val="222222"/>
                </a:solidFill>
              </a:rPr>
              <a:t>[2500, 2800, 3000, 3100, 3400, 3600, 17000]</a:t>
            </a:r>
            <a:endParaRPr sz="1400">
              <a:solidFill>
                <a:srgbClr val="222222"/>
              </a:solidFill>
            </a:endParaRPr>
          </a:p>
        </p:txBody>
      </p:sp>
      <p:sp>
        <p:nvSpPr>
          <p:cNvPr id="254" name="Google Shape;254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idx="1" type="body"/>
          </p:nvPr>
        </p:nvSpPr>
        <p:spPr>
          <a:xfrm>
            <a:off x="727650" y="1577675"/>
            <a:ext cx="5446200" cy="12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rgbClr val="222222"/>
                </a:solidFill>
              </a:rPr>
              <a:t>Значение, которое делит отсортированную выборку пополам.</a:t>
            </a:r>
            <a:endParaRPr sz="1400">
              <a:solidFill>
                <a:srgbClr val="222222"/>
              </a:solidFill>
            </a:endParaRPr>
          </a:p>
        </p:txBody>
      </p:sp>
      <p:sp>
        <p:nvSpPr>
          <p:cNvPr id="260" name="Google Shape;260;p40"/>
          <p:cNvSpPr txBox="1"/>
          <p:nvPr>
            <p:ph type="title"/>
          </p:nvPr>
        </p:nvSpPr>
        <p:spPr>
          <a:xfrm>
            <a:off x="727650" y="657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А если четное число наблюдений</a:t>
            </a:r>
            <a:endParaRPr sz="2200"/>
          </a:p>
        </p:txBody>
      </p:sp>
      <p:sp>
        <p:nvSpPr>
          <p:cNvPr id="261" name="Google Shape;261;p40"/>
          <p:cNvSpPr txBox="1"/>
          <p:nvPr>
            <p:ph idx="1" type="body"/>
          </p:nvPr>
        </p:nvSpPr>
        <p:spPr>
          <a:xfrm>
            <a:off x="2787450" y="2571750"/>
            <a:ext cx="35691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rgbClr val="222222"/>
                </a:solidFill>
              </a:rPr>
              <a:t>[2500, 2800, 3000, 3400, 3600, 17000]</a:t>
            </a:r>
            <a:endParaRPr sz="1400">
              <a:solidFill>
                <a:srgbClr val="222222"/>
              </a:solidFill>
            </a:endParaRPr>
          </a:p>
        </p:txBody>
      </p:sp>
      <p:sp>
        <p:nvSpPr>
          <p:cNvPr id="262" name="Google Shape;262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idx="1" type="body"/>
          </p:nvPr>
        </p:nvSpPr>
        <p:spPr>
          <a:xfrm>
            <a:off x="727650" y="1555250"/>
            <a:ext cx="50427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rgbClr val="222222"/>
                </a:solidFill>
              </a:rPr>
              <a:t>Значение, которое встречается в выборке наиболее часто. </a:t>
            </a:r>
            <a:endParaRPr sz="1400">
              <a:solidFill>
                <a:srgbClr val="222222"/>
              </a:solidFill>
            </a:endParaRPr>
          </a:p>
        </p:txBody>
      </p:sp>
      <p:sp>
        <p:nvSpPr>
          <p:cNvPr id="268" name="Google Shape;268;p41"/>
          <p:cNvSpPr txBox="1"/>
          <p:nvPr>
            <p:ph type="title"/>
          </p:nvPr>
        </p:nvSpPr>
        <p:spPr>
          <a:xfrm>
            <a:off x="727650" y="657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Мода</a:t>
            </a:r>
            <a:endParaRPr sz="2200"/>
          </a:p>
        </p:txBody>
      </p:sp>
      <p:graphicFrame>
        <p:nvGraphicFramePr>
          <p:cNvPr id="269" name="Google Shape;269;p41"/>
          <p:cNvGraphicFramePr/>
          <p:nvPr/>
        </p:nvGraphicFramePr>
        <p:xfrm>
          <a:off x="3662750" y="212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{AB80E8DE-50FC-49ED-977C-5D3016E88CF5}</a:tableStyleId>
              </a:tblPr>
              <a:tblGrid>
                <a:gridCol w="909250"/>
                <a:gridCol w="909250"/>
              </a:tblGrid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Значение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Частота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3000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2750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10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2700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17000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0" name="Google Shape;270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type="title"/>
          </p:nvPr>
        </p:nvSpPr>
        <p:spPr>
          <a:xfrm>
            <a:off x="727650" y="657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А какие есть варианты?</a:t>
            </a:r>
            <a:endParaRPr sz="2200"/>
          </a:p>
        </p:txBody>
      </p:sp>
      <p:sp>
        <p:nvSpPr>
          <p:cNvPr id="276" name="Google Shape;276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727650" y="657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Меры разброса</a:t>
            </a:r>
            <a:endParaRPr sz="2200"/>
          </a:p>
        </p:txBody>
      </p:sp>
      <p:sp>
        <p:nvSpPr>
          <p:cNvPr id="282" name="Google Shape;282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729450" y="543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Кто я?</a:t>
            </a:r>
            <a:endParaRPr sz="2200"/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667175" y="1475028"/>
            <a:ext cx="4875000" cy="23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BSc Biology (MSU)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MSc Structural Biology (MSU)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Junior Bioinformatician (ImmunoMind)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Bioinformatician (BostonGene)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Char char="●"/>
            </a:pPr>
            <a:r>
              <a:rPr lang="ru" sz="1800">
                <a:solidFill>
                  <a:schemeClr val="dk2"/>
                </a:solidFill>
              </a:rPr>
              <a:t>Ongoing PhD student (University of Basel)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9" name="Google Shape;139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5500" y="1574400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 txBox="1"/>
          <p:nvPr/>
        </p:nvSpPr>
        <p:spPr>
          <a:xfrm>
            <a:off x="6332000" y="3341400"/>
            <a:ext cx="224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Дани(и)л Литвинов (Даня)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@Danil_litvinov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727650" y="657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Меры разброса</a:t>
            </a:r>
            <a:endParaRPr sz="2200"/>
          </a:p>
        </p:txBody>
      </p:sp>
      <p:pic>
        <p:nvPicPr>
          <p:cNvPr descr="SS_{total} = \displaystyle{\sum_{i=1}^n(X_i - \overline{X})^2} - \ сумма  \ квадратов &#10; \ отклонений" id="288" name="Google Shape;288;p4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075" y="1431025"/>
            <a:ext cx="4779200" cy="59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^2 =  \frac{1}{n}\displaystyle{\sum_{i=1}^n(X_i - E(X))^2}\  - \ дисперсия \ при \ известном \ E(X)" id="289" name="Google Shape;289;p4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4075" y="2241475"/>
            <a:ext cx="5080000" cy="5841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^2 =  \frac{1}{n-1}\displaystyle{\sum_{i=1}^n(X_i - \overline{X})^2}\  - \ дисперсия \ при \ неизвестном \ E(X)" id="290" name="Google Shape;290;p44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4075" y="3035525"/>
            <a:ext cx="5135832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overline{\sigma} = \sqrt{ \frac{1}{n-1}\displaystyle{\sum_{i=1}^n(X_i - \overline{X})^2}\ } - \ стандартное &#10; \ отклонение" id="291" name="Google Shape;291;p44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4075" y="3880375"/>
            <a:ext cx="4562026" cy="6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727650" y="657775"/>
            <a:ext cx="3844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Асимметрия</a:t>
            </a:r>
            <a:endParaRPr sz="2200"/>
          </a:p>
        </p:txBody>
      </p:sp>
      <p:pic>
        <p:nvPicPr>
          <p:cNvPr id="298" name="Google Shape;298;p45"/>
          <p:cNvPicPr preferRelativeResize="0"/>
          <p:nvPr/>
        </p:nvPicPr>
        <p:blipFill rotWithShape="1">
          <a:blip r:embed="rId3">
            <a:alphaModFix/>
          </a:blip>
          <a:srcRect b="11543" l="0" r="0" t="0"/>
          <a:stretch/>
        </p:blipFill>
        <p:spPr>
          <a:xfrm>
            <a:off x="2092300" y="2892125"/>
            <a:ext cx="4959400" cy="156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overline{\gamma_3} = \frac{1}{n\overline{\sigma}^3}\displaystyle{\sum_{i=1}^n(X_i - \overline{X})^3}" id="299" name="Google Shape;299;p4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4400" y="1555150"/>
            <a:ext cx="2675200" cy="7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 txBox="1"/>
          <p:nvPr>
            <p:ph type="title"/>
          </p:nvPr>
        </p:nvSpPr>
        <p:spPr>
          <a:xfrm>
            <a:off x="727650" y="657775"/>
            <a:ext cx="4177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Асимметрия. Контрпример</a:t>
            </a:r>
            <a:endParaRPr sz="2200"/>
          </a:p>
        </p:txBody>
      </p:sp>
      <p:sp>
        <p:nvSpPr>
          <p:cNvPr id="306" name="Google Shape;306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07" name="Google Shape;307;p46"/>
          <p:cNvPicPr preferRelativeResize="0"/>
          <p:nvPr/>
        </p:nvPicPr>
        <p:blipFill rotWithShape="1">
          <a:blip r:embed="rId3">
            <a:alphaModFix/>
          </a:blip>
          <a:srcRect b="0" l="29363" r="0" t="10313"/>
          <a:stretch/>
        </p:blipFill>
        <p:spPr>
          <a:xfrm>
            <a:off x="2649750" y="1282700"/>
            <a:ext cx="3844500" cy="3660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 txBox="1"/>
          <p:nvPr>
            <p:ph type="title"/>
          </p:nvPr>
        </p:nvSpPr>
        <p:spPr>
          <a:xfrm>
            <a:off x="727650" y="657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Квантили</a:t>
            </a:r>
            <a:endParaRPr sz="2200"/>
          </a:p>
        </p:txBody>
      </p:sp>
      <p:sp>
        <p:nvSpPr>
          <p:cNvPr id="313" name="Google Shape;313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14" name="Google Shape;314;p47"/>
          <p:cNvSpPr txBox="1"/>
          <p:nvPr/>
        </p:nvSpPr>
        <p:spPr>
          <a:xfrm>
            <a:off x="727650" y="1406400"/>
            <a:ext cx="4387800" cy="19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Квантили — это значения, которые делят ряд наблюдений на N равных частей.</a:t>
            </a:r>
            <a:endParaRPr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Возможные варианты квантилей:</a:t>
            </a:r>
            <a:endParaRPr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Lato"/>
              <a:buChar char="●"/>
            </a:pPr>
            <a:r>
              <a:rPr lang="ru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2-квантиль — медиана</a:t>
            </a:r>
            <a:endParaRPr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Lato"/>
              <a:buChar char="●"/>
            </a:pPr>
            <a:r>
              <a:rPr lang="ru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4-квантиль — квартиль</a:t>
            </a:r>
            <a:endParaRPr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Lato"/>
              <a:buChar char="●"/>
            </a:pPr>
            <a:r>
              <a:rPr lang="ru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100-квантиль — перцентиль</a:t>
            </a:r>
            <a:endParaRPr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5" name="Google Shape;3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050" y="1509775"/>
            <a:ext cx="3658100" cy="2923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7"/>
          <p:cNvSpPr txBox="1"/>
          <p:nvPr>
            <p:ph idx="1" type="body"/>
          </p:nvPr>
        </p:nvSpPr>
        <p:spPr>
          <a:xfrm>
            <a:off x="727650" y="3450975"/>
            <a:ext cx="42057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rgbClr val="222222"/>
                </a:solidFill>
              </a:rPr>
              <a:t>[300, 2500, 2800, 3000, 3100, 3400, 3600, 7000]</a:t>
            </a:r>
            <a:endParaRPr sz="14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/>
          <p:nvPr>
            <p:ph type="title"/>
          </p:nvPr>
        </p:nvSpPr>
        <p:spPr>
          <a:xfrm>
            <a:off x="727650" y="442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Боксплот (график)</a:t>
            </a:r>
            <a:endParaRPr sz="2200"/>
          </a:p>
        </p:txBody>
      </p:sp>
      <p:sp>
        <p:nvSpPr>
          <p:cNvPr id="322" name="Google Shape;322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23" name="Google Shape;3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650" y="1696050"/>
            <a:ext cx="5043851" cy="231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/>
          <p:cNvSpPr txBox="1"/>
          <p:nvPr>
            <p:ph type="title"/>
          </p:nvPr>
        </p:nvSpPr>
        <p:spPr>
          <a:xfrm>
            <a:off x="727650" y="442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Боксплот (недостатки)</a:t>
            </a:r>
            <a:endParaRPr sz="2200"/>
          </a:p>
        </p:txBody>
      </p:sp>
      <p:sp>
        <p:nvSpPr>
          <p:cNvPr id="329" name="Google Shape;329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0" name="Google Shape;33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123" y="1351975"/>
            <a:ext cx="3877750" cy="298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0"/>
          <p:cNvSpPr txBox="1"/>
          <p:nvPr>
            <p:ph type="title"/>
          </p:nvPr>
        </p:nvSpPr>
        <p:spPr>
          <a:xfrm>
            <a:off x="284950" y="1308325"/>
            <a:ext cx="4828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latin typeface="Lato"/>
                <a:ea typeface="Lato"/>
                <a:cs typeface="Lato"/>
                <a:sym typeface="Lato"/>
              </a:rPr>
              <a:t>Распределения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796" y="0"/>
            <a:ext cx="41533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727650" y="442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Функция распределения</a:t>
            </a:r>
            <a:endParaRPr sz="2200"/>
          </a:p>
        </p:txBody>
      </p:sp>
      <p:sp>
        <p:nvSpPr>
          <p:cNvPr id="343" name="Google Shape;343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F(X) = P(\xi \leq X)" id="344" name="Google Shape;344;p5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501875"/>
            <a:ext cx="2218050" cy="3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1"/>
          <p:cNvSpPr txBox="1"/>
          <p:nvPr/>
        </p:nvSpPr>
        <p:spPr>
          <a:xfrm>
            <a:off x="660375" y="2043250"/>
            <a:ext cx="3177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Функция распределения 一 это такая функция, которая для значения X, равна вероятности получить значение меньшее или равное этому X.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Например, для роста F(180 см) = 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6" name="Google Shape;34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950" y="1501875"/>
            <a:ext cx="3803350" cy="281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"/>
          <p:cNvSpPr txBox="1"/>
          <p:nvPr>
            <p:ph type="title"/>
          </p:nvPr>
        </p:nvSpPr>
        <p:spPr>
          <a:xfrm>
            <a:off x="727650" y="442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Функция плотности</a:t>
            </a:r>
            <a:endParaRPr sz="2200"/>
          </a:p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53" name="Google Shape;3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550" y="1607075"/>
            <a:ext cx="3774729" cy="27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2"/>
          <p:cNvSpPr txBox="1"/>
          <p:nvPr/>
        </p:nvSpPr>
        <p:spPr>
          <a:xfrm>
            <a:off x="717775" y="1472900"/>
            <a:ext cx="3215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Пришло время наконец узнать, что же такое </a:t>
            </a:r>
            <a:r>
              <a:rPr i="1" lang="ru" u="sng">
                <a:latin typeface="Lato"/>
                <a:ea typeface="Lato"/>
                <a:cs typeface="Lato"/>
                <a:sym typeface="Lato"/>
              </a:rPr>
              <a:t>непрерывная СВ</a:t>
            </a:r>
            <a:r>
              <a:rPr lang="ru">
                <a:latin typeface="Lato"/>
                <a:ea typeface="Lato"/>
                <a:cs typeface="Lato"/>
                <a:sym typeface="Lato"/>
              </a:rPr>
              <a:t>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Непрерывной СВ называется такая СВ, для которой существует функция </a:t>
            </a:r>
            <a:r>
              <a:rPr i="1" lang="ru">
                <a:latin typeface="Lato"/>
                <a:ea typeface="Lato"/>
                <a:cs typeface="Lato"/>
                <a:sym typeface="Lato"/>
              </a:rPr>
              <a:t>f(x)</a:t>
            </a:r>
            <a:r>
              <a:rPr lang="ru">
                <a:latin typeface="Lato"/>
                <a:ea typeface="Lato"/>
                <a:cs typeface="Lato"/>
                <a:sym typeface="Lato"/>
              </a:rPr>
              <a:t>, называемая </a:t>
            </a:r>
            <a:r>
              <a:rPr b="1" lang="ru">
                <a:latin typeface="Lato"/>
                <a:ea typeface="Lato"/>
                <a:cs typeface="Lato"/>
                <a:sym typeface="Lato"/>
              </a:rPr>
              <a:t>функцией плотности</a:t>
            </a:r>
            <a:r>
              <a:rPr lang="ru">
                <a:latin typeface="Lato"/>
                <a:ea typeface="Lato"/>
                <a:cs typeface="Lato"/>
                <a:sym typeface="Lato"/>
              </a:rPr>
              <a:t>, такая что: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F(X) =  \int_\limits{-\infty}^{X} f(x) \,dx \" id="355" name="Google Shape;355;p5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775" y="3446750"/>
            <a:ext cx="2550876" cy="8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3"/>
          <p:cNvSpPr txBox="1"/>
          <p:nvPr>
            <p:ph idx="1" type="body"/>
          </p:nvPr>
        </p:nvSpPr>
        <p:spPr>
          <a:xfrm>
            <a:off x="729450" y="1458050"/>
            <a:ext cx="4054800" cy="17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Биномиальное распределение</a:t>
            </a: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в </a:t>
            </a: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теории вероятностей</a:t>
            </a: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— </a:t>
            </a: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распределение</a:t>
            </a: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количества «успехов» в последовательности из  n </a:t>
            </a: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независимых</a:t>
            </a: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случайных экспериментов</a:t>
            </a: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таких, что </a:t>
            </a: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вероятность</a:t>
            </a:r>
            <a:r>
              <a:rPr lang="ru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«успеха» в каждом из них постоянна и равна p.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3"/>
          <p:cNvSpPr txBox="1"/>
          <p:nvPr>
            <p:ph type="title"/>
          </p:nvPr>
        </p:nvSpPr>
        <p:spPr>
          <a:xfrm>
            <a:off x="727650" y="442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Биномиальное распределение</a:t>
            </a:r>
            <a:endParaRPr sz="2200"/>
          </a:p>
        </p:txBody>
      </p:sp>
      <p:sp>
        <p:nvSpPr>
          <p:cNvPr id="362" name="Google Shape;362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63" name="Google Shape;363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4250" y="1521150"/>
            <a:ext cx="3854049" cy="2338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(k)\equiv {\mathbb  {P}}(Y=k)={n\choose{k}}\,p^{k}(1-p)^{{n-k}}" id="364" name="Google Shape;364;p53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7950" y="3507825"/>
            <a:ext cx="3854050" cy="351682"/>
          </a:xfrm>
          <a:prstGeom prst="rect">
            <a:avLst/>
          </a:prstGeom>
          <a:noFill/>
          <a:ln cap="flat" cmpd="sng" w="38100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7" name="Google Shape;147;p27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200">
                <a:latin typeface="Raleway Black"/>
                <a:ea typeface="Raleway Black"/>
                <a:cs typeface="Raleway Black"/>
                <a:sym typeface="Raleway Black"/>
              </a:rPr>
              <a:t>GWAS</a:t>
            </a:r>
            <a:endParaRPr b="0" sz="2200"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5136375" y="1667000"/>
            <a:ext cx="3281700" cy="25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24" y="1297375"/>
            <a:ext cx="3110151" cy="20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>
            <p:ph type="title"/>
          </p:nvPr>
        </p:nvSpPr>
        <p:spPr>
          <a:xfrm>
            <a:off x="454550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Метагеномика</a:t>
            </a:r>
            <a:endParaRPr sz="2200"/>
          </a:p>
        </p:txBody>
      </p:sp>
      <p:pic>
        <p:nvPicPr>
          <p:cNvPr id="151" name="Google Shape;151;p27"/>
          <p:cNvPicPr preferRelativeResize="0"/>
          <p:nvPr/>
        </p:nvPicPr>
        <p:blipFill rotWithShape="1">
          <a:blip r:embed="rId4">
            <a:alphaModFix/>
          </a:blip>
          <a:srcRect b="10392" l="3400" r="0" t="4558"/>
          <a:stretch/>
        </p:blipFill>
        <p:spPr>
          <a:xfrm>
            <a:off x="4846775" y="1161750"/>
            <a:ext cx="3257825" cy="28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4"/>
          <p:cNvSpPr txBox="1"/>
          <p:nvPr>
            <p:ph idx="1" type="body"/>
          </p:nvPr>
        </p:nvSpPr>
        <p:spPr>
          <a:xfrm>
            <a:off x="729450" y="1458050"/>
            <a:ext cx="4108200" cy="19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rgbClr val="222222"/>
                </a:solidFill>
              </a:rPr>
              <a:t>Отрицательное биномиальное распределение, также называемое распределением Паскаля — это распределение дискретной случайной величины, равной числу произошедших неудач в последовательности испытаний Бернулли с вероятностью успеха p, проводимых до r-го успеха.</a:t>
            </a:r>
            <a:endParaRPr sz="1400">
              <a:solidFill>
                <a:srgbClr val="222222"/>
              </a:solidFill>
            </a:endParaRPr>
          </a:p>
        </p:txBody>
      </p:sp>
      <p:sp>
        <p:nvSpPr>
          <p:cNvPr id="370" name="Google Shape;370;p54"/>
          <p:cNvSpPr txBox="1"/>
          <p:nvPr>
            <p:ph type="title"/>
          </p:nvPr>
        </p:nvSpPr>
        <p:spPr>
          <a:xfrm>
            <a:off x="727650" y="442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Отрицательное биномиальное</a:t>
            </a:r>
            <a:endParaRPr sz="2200"/>
          </a:p>
        </p:txBody>
      </p:sp>
      <p:sp>
        <p:nvSpPr>
          <p:cNvPr id="371" name="Google Shape;371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72" name="Google Shape;37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7650" y="1543450"/>
            <a:ext cx="3698638" cy="2338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(k)\equiv {\displaystyle \mathbb {P} (Y=k)={{k+r-1}\choose {k}}\,p^{r}(1-p)^{k}}" id="373" name="Google Shape;373;p5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975" y="3504675"/>
            <a:ext cx="4109304" cy="575300"/>
          </a:xfrm>
          <a:prstGeom prst="rect">
            <a:avLst/>
          </a:prstGeom>
          <a:noFill/>
          <a:ln cap="flat" cmpd="sng" w="38100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/>
          <p:nvPr>
            <p:ph idx="1" type="body"/>
          </p:nvPr>
        </p:nvSpPr>
        <p:spPr>
          <a:xfrm>
            <a:off x="729450" y="1513563"/>
            <a:ext cx="2793300" cy="1414500"/>
          </a:xfrm>
          <a:prstGeom prst="rect">
            <a:avLst/>
          </a:prstGeom>
          <a:ln cap="flat" cmpd="sng" w="381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u="sng">
                <a:solidFill>
                  <a:srgbClr val="222222"/>
                </a:solidFill>
              </a:rPr>
              <a:t>Параметры</a:t>
            </a:r>
            <a:r>
              <a:rPr lang="ru" sz="1400">
                <a:solidFill>
                  <a:srgbClr val="222222"/>
                </a:solidFill>
              </a:rPr>
              <a:t>:</a:t>
            </a:r>
            <a:endParaRPr sz="14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222222"/>
                </a:solidFill>
              </a:rPr>
              <a:t>μ — математическое ожидание</a:t>
            </a:r>
            <a:endParaRPr sz="14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rgbClr val="222222"/>
                </a:solidFill>
              </a:rPr>
              <a:t>σ — стандартное отклонение</a:t>
            </a:r>
            <a:endParaRPr sz="1400">
              <a:solidFill>
                <a:srgbClr val="222222"/>
              </a:solidFill>
            </a:endParaRPr>
          </a:p>
        </p:txBody>
      </p:sp>
      <p:sp>
        <p:nvSpPr>
          <p:cNvPr id="379" name="Google Shape;379;p55"/>
          <p:cNvSpPr txBox="1"/>
          <p:nvPr>
            <p:ph type="title"/>
          </p:nvPr>
        </p:nvSpPr>
        <p:spPr>
          <a:xfrm>
            <a:off x="727650" y="442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Нормальное распределение</a:t>
            </a:r>
            <a:endParaRPr sz="2200"/>
          </a:p>
        </p:txBody>
      </p:sp>
      <p:sp>
        <p:nvSpPr>
          <p:cNvPr id="380" name="Google Shape;380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81" name="Google Shape;3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150" y="1458049"/>
            <a:ext cx="3767999" cy="2338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displaystyle f(x)={\frac {1}{\sigma {\sqrt {2\pi }}}}e^{-{\frac {1}{2}}\left({\frac {x-\mu }{\sigma }}\right)^{2}}}" id="382" name="Google Shape;382;p5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450" y="3248663"/>
            <a:ext cx="3233750" cy="844825"/>
          </a:xfrm>
          <a:prstGeom prst="rect">
            <a:avLst/>
          </a:prstGeom>
          <a:noFill/>
          <a:ln cap="flat" cmpd="sng" w="381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/>
          <p:nvPr>
            <p:ph type="title"/>
          </p:nvPr>
        </p:nvSpPr>
        <p:spPr>
          <a:xfrm>
            <a:off x="727650" y="442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Стандартное нормальное распределение</a:t>
            </a:r>
            <a:endParaRPr sz="2200"/>
          </a:p>
        </p:txBody>
      </p:sp>
      <p:sp>
        <p:nvSpPr>
          <p:cNvPr id="388" name="Google Shape;388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89" name="Google Shape;38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475" y="1458050"/>
            <a:ext cx="3768000" cy="2354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\displaystyle \ f (x)={\frac {1}{\sqrt {2\pi }}}e^{-{\frac {1}{2}}x^{2}}.}" id="390" name="Google Shape;390;p56" title="MathEquation,#000000"/>
          <p:cNvPicPr preferRelativeResize="0"/>
          <p:nvPr/>
        </p:nvPicPr>
        <p:blipFill rotWithShape="1">
          <a:blip r:embed="rId4">
            <a:alphaModFix/>
          </a:blip>
          <a:srcRect b="0" l="0" r="4434" t="0"/>
          <a:stretch/>
        </p:blipFill>
        <p:spPr>
          <a:xfrm>
            <a:off x="2786970" y="1991225"/>
            <a:ext cx="1719284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6"/>
          <p:cNvSpPr txBox="1"/>
          <p:nvPr>
            <p:ph idx="1" type="body"/>
          </p:nvPr>
        </p:nvSpPr>
        <p:spPr>
          <a:xfrm>
            <a:off x="729450" y="1513575"/>
            <a:ext cx="1719300" cy="1414500"/>
          </a:xfrm>
          <a:prstGeom prst="rect">
            <a:avLst/>
          </a:prstGeom>
          <a:ln cap="flat" cmpd="sng" w="38100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u="sng">
                <a:solidFill>
                  <a:srgbClr val="222222"/>
                </a:solidFill>
              </a:rPr>
              <a:t>Параметры</a:t>
            </a:r>
            <a:r>
              <a:rPr lang="ru" sz="1400">
                <a:solidFill>
                  <a:srgbClr val="222222"/>
                </a:solidFill>
              </a:rPr>
              <a:t>:</a:t>
            </a:r>
            <a:endParaRPr sz="14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222222"/>
                </a:solidFill>
              </a:rPr>
              <a:t>μ = 0</a:t>
            </a:r>
            <a:endParaRPr sz="14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rgbClr val="222222"/>
                </a:solidFill>
              </a:rPr>
              <a:t>σ = 1</a:t>
            </a:r>
            <a:endParaRPr sz="1400">
              <a:solidFill>
                <a:srgbClr val="222222"/>
              </a:solidFill>
            </a:endParaRPr>
          </a:p>
        </p:txBody>
      </p:sp>
      <p:pic>
        <p:nvPicPr>
          <p:cNvPr descr="z = \frac{x - \overline{x}}{\sigma}" id="392" name="Google Shape;392;p56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50" y="3716150"/>
            <a:ext cx="1508350" cy="673075"/>
          </a:xfrm>
          <a:prstGeom prst="rect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3" name="Google Shape;393;p56"/>
          <p:cNvSpPr txBox="1"/>
          <p:nvPr/>
        </p:nvSpPr>
        <p:spPr>
          <a:xfrm>
            <a:off x="2237800" y="4605875"/>
            <a:ext cx="1719300" cy="338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Стандартизация</a:t>
            </a:r>
            <a:endParaRPr sz="1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56"/>
          <p:cNvSpPr/>
          <p:nvPr/>
        </p:nvSpPr>
        <p:spPr>
          <a:xfrm>
            <a:off x="2367125" y="3890784"/>
            <a:ext cx="821850" cy="795350"/>
          </a:xfrm>
          <a:custGeom>
            <a:rect b="b" l="l" r="r" t="t"/>
            <a:pathLst>
              <a:path extrusionOk="0" h="31814" w="32874">
                <a:moveTo>
                  <a:pt x="26320" y="31814"/>
                </a:moveTo>
                <a:cubicBezTo>
                  <a:pt x="27054" y="28877"/>
                  <a:pt x="29780" y="26819"/>
                  <a:pt x="31134" y="24111"/>
                </a:cubicBezTo>
                <a:cubicBezTo>
                  <a:pt x="33770" y="18840"/>
                  <a:pt x="33205" y="11510"/>
                  <a:pt x="30171" y="6457"/>
                </a:cubicBezTo>
                <a:cubicBezTo>
                  <a:pt x="24952" y="-2235"/>
                  <a:pt x="9618" y="-600"/>
                  <a:pt x="0" y="2606"/>
                </a:cubicBezTo>
              </a:path>
            </a:pathLst>
          </a:cu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00" name="Google Shape;400;p57"/>
          <p:cNvSpPr txBox="1"/>
          <p:nvPr>
            <p:ph type="title"/>
          </p:nvPr>
        </p:nvSpPr>
        <p:spPr>
          <a:xfrm>
            <a:off x="727650" y="442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Нормальное распределение</a:t>
            </a:r>
            <a:endParaRPr sz="2200"/>
          </a:p>
        </p:txBody>
      </p:sp>
      <p:sp>
        <p:nvSpPr>
          <p:cNvPr id="401" name="Google Shape;401;p57"/>
          <p:cNvSpPr txBox="1"/>
          <p:nvPr/>
        </p:nvSpPr>
        <p:spPr>
          <a:xfrm>
            <a:off x="65100" y="1277400"/>
            <a:ext cx="45069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Унимодально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Симметрично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Отклонения подчиняются закону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Например: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В диапазоне от среднего до 1σ (одного стандартного отклонения) будет находиться примерно 34.1% всех наблюдений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В диапазоне от 1σ до 2σ – примерно 13.6%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Очень маловероятно встретить наблюдение, которое бы превосходило среднее значение больше чем на 3 стандартных отклонения (3σ)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Отклонение от среднего равновероятно как в большую, так и в меньшую стороны.</a:t>
            </a:r>
            <a:endParaRPr/>
          </a:p>
        </p:txBody>
      </p:sp>
      <p:pic>
        <p:nvPicPr>
          <p:cNvPr id="402" name="Google Shape;40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900" y="1749475"/>
            <a:ext cx="4624949" cy="2228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08" name="Google Shape;408;p58"/>
          <p:cNvSpPr txBox="1"/>
          <p:nvPr>
            <p:ph type="title"/>
          </p:nvPr>
        </p:nvSpPr>
        <p:spPr>
          <a:xfrm>
            <a:off x="727650" y="442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222222"/>
                </a:solidFill>
              </a:rPr>
              <a:t>Правило "двух" и "трех" сигм</a:t>
            </a:r>
            <a:endParaRPr sz="2200">
              <a:solidFill>
                <a:srgbClr val="222222"/>
              </a:solidFill>
            </a:endParaRPr>
          </a:p>
        </p:txBody>
      </p:sp>
      <p:pic>
        <p:nvPicPr>
          <p:cNvPr id="409" name="Google Shape;40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113" y="1281700"/>
            <a:ext cx="581977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8"/>
          <p:cNvSpPr txBox="1"/>
          <p:nvPr/>
        </p:nvSpPr>
        <p:spPr>
          <a:xfrm>
            <a:off x="235638" y="2367550"/>
            <a:ext cx="8672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Пример:</a:t>
            </a:r>
            <a:r>
              <a:rPr lang="ru"/>
              <a:t> Среднее значение равняется 150, а стандартное отклонение равно 8. Какой процент наблюдений превосходит значение, равное 154?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этого нужно сделать Z-преобразование. Как найти интересующее нас Z-значение? Из 154 нужно вычесть среднее значение по нашей выборке и разделить на стандартное отклонение. В результате:</a:t>
            </a:r>
            <a:endParaRPr/>
          </a:p>
        </p:txBody>
      </p:sp>
      <p:pic>
        <p:nvPicPr>
          <p:cNvPr id="411" name="Google Shape;41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4238" y="3713975"/>
            <a:ext cx="2295525" cy="752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17" name="Google Shape;417;p59"/>
          <p:cNvSpPr txBox="1"/>
          <p:nvPr>
            <p:ph type="title"/>
          </p:nvPr>
        </p:nvSpPr>
        <p:spPr>
          <a:xfrm>
            <a:off x="727650" y="442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222222"/>
                </a:solidFill>
              </a:rPr>
              <a:t>Центральная предельная теорема</a:t>
            </a:r>
            <a:endParaRPr sz="2200">
              <a:solidFill>
                <a:srgbClr val="222222"/>
              </a:solidFill>
            </a:endParaRPr>
          </a:p>
        </p:txBody>
      </p:sp>
      <p:sp>
        <p:nvSpPr>
          <p:cNvPr id="418" name="Google Shape;418;p59"/>
          <p:cNvSpPr txBox="1"/>
          <p:nvPr/>
        </p:nvSpPr>
        <p:spPr>
          <a:xfrm>
            <a:off x="544600" y="1338825"/>
            <a:ext cx="76815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Класс теорем в теории вероятностей, утверждающих, что сумма достаточно большого количества слабо зависимых одинаково распределенных случайных величин, имеющих примерно одинаковые масштабы, имеет распределение, близкое к нормальному (wikipedia).</a:t>
            </a:r>
            <a:endParaRPr sz="1600">
              <a:solidFill>
                <a:srgbClr val="22222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9" name="Google Shape;41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438" y="2619525"/>
            <a:ext cx="5279821" cy="22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25" name="Google Shape;425;p60"/>
          <p:cNvSpPr txBox="1"/>
          <p:nvPr>
            <p:ph type="title"/>
          </p:nvPr>
        </p:nvSpPr>
        <p:spPr>
          <a:xfrm>
            <a:off x="727650" y="442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222222"/>
                </a:solidFill>
              </a:rPr>
              <a:t>Центральная предельная теорема</a:t>
            </a:r>
            <a:endParaRPr sz="2200">
              <a:solidFill>
                <a:srgbClr val="222222"/>
              </a:solidFill>
            </a:endParaRPr>
          </a:p>
        </p:txBody>
      </p:sp>
      <p:pic>
        <p:nvPicPr>
          <p:cNvPr id="426" name="Google Shape;4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800" y="1148025"/>
            <a:ext cx="4834650" cy="295871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0"/>
          <p:cNvSpPr txBox="1"/>
          <p:nvPr/>
        </p:nvSpPr>
        <p:spPr>
          <a:xfrm>
            <a:off x="3940850" y="4040875"/>
            <a:ext cx="571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Стандартное отклонение этого распределения называется стандартной ошибкой среднего. Она показывает, насколько выборочные средние отклоняются от среднего ГС.</a:t>
            </a:r>
            <a:endParaRPr/>
          </a:p>
        </p:txBody>
      </p:sp>
      <p:sp>
        <p:nvSpPr>
          <p:cNvPr id="428" name="Google Shape;428;p60"/>
          <p:cNvSpPr txBox="1"/>
          <p:nvPr/>
        </p:nvSpPr>
        <p:spPr>
          <a:xfrm>
            <a:off x="204225" y="4598875"/>
            <a:ext cx="10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Пример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1"/>
          <p:cNvSpPr txBox="1"/>
          <p:nvPr>
            <p:ph type="title"/>
          </p:nvPr>
        </p:nvSpPr>
        <p:spPr>
          <a:xfrm>
            <a:off x="284950" y="1308325"/>
            <a:ext cx="4828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latin typeface="Lato"/>
                <a:ea typeface="Lato"/>
                <a:cs typeface="Lato"/>
                <a:sym typeface="Lato"/>
              </a:rPr>
              <a:t>Проверим</a:t>
            </a:r>
            <a:endParaRPr sz="3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35" name="Google Shape;43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796" y="0"/>
            <a:ext cx="41533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41" name="Google Shape;441;p62"/>
          <p:cNvSpPr txBox="1"/>
          <p:nvPr>
            <p:ph type="title"/>
          </p:nvPr>
        </p:nvSpPr>
        <p:spPr>
          <a:xfrm>
            <a:off x="727650" y="442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222222"/>
                </a:solidFill>
              </a:rPr>
              <a:t>Стандартная ошибка среднего</a:t>
            </a:r>
            <a:endParaRPr sz="2200">
              <a:solidFill>
                <a:srgbClr val="222222"/>
              </a:solidFill>
            </a:endParaRPr>
          </a:p>
        </p:txBody>
      </p:sp>
      <p:sp>
        <p:nvSpPr>
          <p:cNvPr id="442" name="Google Shape;442;p62"/>
          <p:cNvSpPr txBox="1"/>
          <p:nvPr/>
        </p:nvSpPr>
        <p:spPr>
          <a:xfrm>
            <a:off x="203850" y="1423175"/>
            <a:ext cx="807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Стандартная ошибка среднего (SE) показывает, насколько выборочные средние "разбросаны" вокруг среднего генеральной совокупности. SE при увеличении размера выборки будет стремиться к нулю.</a:t>
            </a:r>
            <a:endParaRPr/>
          </a:p>
        </p:txBody>
      </p:sp>
      <p:pic>
        <p:nvPicPr>
          <p:cNvPr id="443" name="Google Shape;44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025" y="2085275"/>
            <a:ext cx="1123950" cy="68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44" name="Google Shape;444;p62"/>
          <p:cNvSpPr txBox="1"/>
          <p:nvPr/>
        </p:nvSpPr>
        <p:spPr>
          <a:xfrm>
            <a:off x="203850" y="2997575"/>
            <a:ext cx="853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Если выборка репрезентативна и число наблюдений достаточно велико, то в качестве стандартного отклонения ГС мы можем использовать стандартное отклонение нашей выборки:</a:t>
            </a:r>
            <a:endParaRPr/>
          </a:p>
        </p:txBody>
      </p:sp>
      <p:pic>
        <p:nvPicPr>
          <p:cNvPr id="445" name="Google Shape;44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0975" y="3687275"/>
            <a:ext cx="1162050" cy="68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51" name="Google Shape;451;p63"/>
          <p:cNvSpPr txBox="1"/>
          <p:nvPr>
            <p:ph type="title"/>
          </p:nvPr>
        </p:nvSpPr>
        <p:spPr>
          <a:xfrm>
            <a:off x="727650" y="442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222222"/>
                </a:solidFill>
              </a:rPr>
              <a:t>Стандартная ошибка среднего</a:t>
            </a:r>
            <a:endParaRPr sz="2200">
              <a:solidFill>
                <a:srgbClr val="222222"/>
              </a:solidFill>
            </a:endParaRPr>
          </a:p>
        </p:txBody>
      </p:sp>
      <p:pic>
        <p:nvPicPr>
          <p:cNvPr id="452" name="Google Shape;45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900" y="1560825"/>
            <a:ext cx="5732350" cy="29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5177975" y="540125"/>
            <a:ext cx="4426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Дифференциальная экспрессия генов</a:t>
            </a:r>
            <a:endParaRPr sz="2200"/>
          </a:p>
        </p:txBody>
      </p:sp>
      <p:sp>
        <p:nvSpPr>
          <p:cNvPr id="157" name="Google Shape;157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775" y="1473463"/>
            <a:ext cx="4530224" cy="269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650" y="1288575"/>
            <a:ext cx="3996274" cy="28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 txBox="1"/>
          <p:nvPr>
            <p:ph type="title"/>
          </p:nvPr>
        </p:nvSpPr>
        <p:spPr>
          <a:xfrm>
            <a:off x="558450" y="353525"/>
            <a:ext cx="4426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Детекция анеуплоидных пациентов</a:t>
            </a:r>
            <a:endParaRPr sz="2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58" name="Google Shape;458;p64"/>
          <p:cNvSpPr txBox="1"/>
          <p:nvPr>
            <p:ph type="title"/>
          </p:nvPr>
        </p:nvSpPr>
        <p:spPr>
          <a:xfrm>
            <a:off x="727650" y="442800"/>
            <a:ext cx="7986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222222"/>
                </a:solidFill>
              </a:rPr>
              <a:t>Доверительный интервал при известной дисперсии</a:t>
            </a:r>
            <a:endParaRPr sz="2200">
              <a:solidFill>
                <a:srgbClr val="222222"/>
              </a:solidFill>
            </a:endParaRPr>
          </a:p>
        </p:txBody>
      </p:sp>
      <p:sp>
        <p:nvSpPr>
          <p:cNvPr id="459" name="Google Shape;459;p64"/>
          <p:cNvSpPr txBox="1"/>
          <p:nvPr/>
        </p:nvSpPr>
        <p:spPr>
          <a:xfrm>
            <a:off x="567300" y="1384200"/>
            <a:ext cx="46821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Интервал такой ширины, что при многократном повторении эксперимента в 95% из полученных интервалов будет среднее ГС:</a:t>
            </a:r>
            <a:endParaRPr/>
          </a:p>
        </p:txBody>
      </p:sp>
      <p:pic>
        <p:nvPicPr>
          <p:cNvPr id="460" name="Google Shape;46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425" y="2280012"/>
            <a:ext cx="1619524" cy="3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4"/>
          <p:cNvSpPr txBox="1"/>
          <p:nvPr/>
        </p:nvSpPr>
        <p:spPr>
          <a:xfrm>
            <a:off x="567300" y="2585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 в 99%:</a:t>
            </a:r>
            <a:endParaRPr/>
          </a:p>
        </p:txBody>
      </p:sp>
      <p:pic>
        <p:nvPicPr>
          <p:cNvPr id="462" name="Google Shape;46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5387" y="3084649"/>
            <a:ext cx="1619600" cy="3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9625" y="3600338"/>
            <a:ext cx="1123950" cy="68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64" name="Google Shape;464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1350" y="1464225"/>
            <a:ext cx="4307174" cy="207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>
            <p:ph type="title"/>
          </p:nvPr>
        </p:nvSpPr>
        <p:spPr>
          <a:xfrm>
            <a:off x="284950" y="1308325"/>
            <a:ext cx="4828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latin typeface="Lato"/>
                <a:ea typeface="Lato"/>
                <a:cs typeface="Lato"/>
                <a:sym typeface="Lato"/>
              </a:rPr>
              <a:t>Тренируемся</a:t>
            </a:r>
            <a:endParaRPr sz="3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0" name="Google Shape;470;p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796" y="0"/>
            <a:ext cx="41533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77" name="Google Shape;477;p66"/>
          <p:cNvSpPr txBox="1"/>
          <p:nvPr>
            <p:ph type="title"/>
          </p:nvPr>
        </p:nvSpPr>
        <p:spPr>
          <a:xfrm>
            <a:off x="727650" y="442800"/>
            <a:ext cx="7986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222222"/>
                </a:solidFill>
              </a:rPr>
              <a:t>Доверительный интервал при неизвестной дисперсии</a:t>
            </a:r>
            <a:endParaRPr sz="2200">
              <a:solidFill>
                <a:srgbClr val="222222"/>
              </a:solidFill>
            </a:endParaRPr>
          </a:p>
        </p:txBody>
      </p:sp>
      <p:sp>
        <p:nvSpPr>
          <p:cNvPr id="478" name="Google Shape;478;p66"/>
          <p:cNvSpPr txBox="1"/>
          <p:nvPr/>
        </p:nvSpPr>
        <p:spPr>
          <a:xfrm>
            <a:off x="567300" y="1384200"/>
            <a:ext cx="4682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Если число наблюдений в выборке невелико и σ (стандартное отклонение генеральной совокупности) неизвестно (почти всегда), используется распределение Стьюдента (T-distribution), чтобы описать, как будут себя вести все выборочные средние.</a:t>
            </a:r>
            <a:endParaRPr/>
          </a:p>
        </p:txBody>
      </p:sp>
      <p:sp>
        <p:nvSpPr>
          <p:cNvPr id="479" name="Google Shape;479;p66"/>
          <p:cNvSpPr txBox="1"/>
          <p:nvPr/>
        </p:nvSpPr>
        <p:spPr>
          <a:xfrm>
            <a:off x="491675" y="3063400"/>
            <a:ext cx="30936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Унимодально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Симметрично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Но: наблюдения с большей вероятностью попадают за пределы ±2σ от M</a:t>
            </a:r>
            <a:endParaRPr/>
          </a:p>
        </p:txBody>
      </p:sp>
      <p:pic>
        <p:nvPicPr>
          <p:cNvPr id="480" name="Google Shape;48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470" y="1359000"/>
            <a:ext cx="3821129" cy="242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7100" y="3854625"/>
            <a:ext cx="1162050" cy="68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82" name="Google Shape;48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5688" y="4021577"/>
            <a:ext cx="1889925" cy="8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7"/>
          <p:cNvSpPr txBox="1"/>
          <p:nvPr>
            <p:ph type="title"/>
          </p:nvPr>
        </p:nvSpPr>
        <p:spPr>
          <a:xfrm>
            <a:off x="727650" y="657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t-распределение</a:t>
            </a:r>
            <a:endParaRPr sz="2200"/>
          </a:p>
        </p:txBody>
      </p:sp>
      <p:sp>
        <p:nvSpPr>
          <p:cNvPr id="488" name="Google Shape;488;p6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descr="t={\frac  {Y_{0}}{{\sqrt  {{\frac  {1}{n}}\sum \limits _{{i=1}}^{n}Y_{i}^{2}}}}}" id="489" name="Google Shape;489;p6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625" y="3778925"/>
            <a:ext cx="1618200" cy="970925"/>
          </a:xfrm>
          <a:prstGeom prst="rect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0" name="Google Shape;490;p67"/>
          <p:cNvSpPr txBox="1"/>
          <p:nvPr>
            <p:ph idx="1" type="body"/>
          </p:nvPr>
        </p:nvSpPr>
        <p:spPr>
          <a:xfrm>
            <a:off x="729450" y="1458050"/>
            <a:ext cx="4359900" cy="14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rgbClr val="222222"/>
                </a:solidFill>
              </a:rPr>
              <a:t>n — число степеней свободы. На деле это означает, сколько </a:t>
            </a:r>
            <a:r>
              <a:rPr b="1" lang="ru" sz="1400">
                <a:solidFill>
                  <a:srgbClr val="222222"/>
                </a:solidFill>
              </a:rPr>
              <a:t>Y</a:t>
            </a:r>
            <a:r>
              <a:rPr b="1" baseline="-25000" lang="ru" sz="1400">
                <a:solidFill>
                  <a:srgbClr val="222222"/>
                </a:solidFill>
              </a:rPr>
              <a:t>i</a:t>
            </a:r>
            <a:r>
              <a:rPr b="1" i="1" lang="ru" sz="1400">
                <a:solidFill>
                  <a:srgbClr val="222222"/>
                </a:solidFill>
              </a:rPr>
              <a:t>  </a:t>
            </a:r>
            <a:r>
              <a:rPr lang="ru" sz="1400">
                <a:solidFill>
                  <a:srgbClr val="222222"/>
                </a:solidFill>
              </a:rPr>
              <a:t>мы суммируем в знаменателе. По сути мы получаем число (</a:t>
            </a:r>
            <a:r>
              <a:rPr b="1" lang="ru" sz="1400">
                <a:solidFill>
                  <a:srgbClr val="222222"/>
                </a:solidFill>
              </a:rPr>
              <a:t>Y</a:t>
            </a:r>
            <a:r>
              <a:rPr b="1" baseline="-25000" lang="ru" sz="1400">
                <a:solidFill>
                  <a:srgbClr val="222222"/>
                </a:solidFill>
              </a:rPr>
              <a:t>0</a:t>
            </a:r>
            <a:r>
              <a:rPr lang="ru" sz="1400">
                <a:solidFill>
                  <a:srgbClr val="222222"/>
                </a:solidFill>
              </a:rPr>
              <a:t>) из распределения </a:t>
            </a:r>
            <a:r>
              <a:rPr i="1" lang="ru" sz="1400">
                <a:solidFill>
                  <a:srgbClr val="222222"/>
                </a:solidFill>
              </a:rPr>
              <a:t>N</a:t>
            </a:r>
            <a:r>
              <a:rPr lang="ru" sz="1400">
                <a:solidFill>
                  <a:srgbClr val="222222"/>
                </a:solidFill>
              </a:rPr>
              <a:t>(0, 1), после чего получаем еще n чисел (</a:t>
            </a:r>
            <a:r>
              <a:rPr b="1" lang="ru" sz="1400">
                <a:solidFill>
                  <a:srgbClr val="222222"/>
                </a:solidFill>
              </a:rPr>
              <a:t>Y</a:t>
            </a:r>
            <a:r>
              <a:rPr b="1" baseline="-25000" lang="ru" sz="1400">
                <a:solidFill>
                  <a:srgbClr val="222222"/>
                </a:solidFill>
              </a:rPr>
              <a:t>i</a:t>
            </a:r>
            <a:r>
              <a:rPr lang="ru" sz="1400">
                <a:solidFill>
                  <a:srgbClr val="222222"/>
                </a:solidFill>
              </a:rPr>
              <a:t>) из такого же распределения. В конце остается лишь подставить их в данную формулу, и вы получите какое-то значение из t-распределения.</a:t>
            </a:r>
            <a:endParaRPr sz="1400">
              <a:solidFill>
                <a:srgbClr val="222222"/>
              </a:solidFill>
            </a:endParaRPr>
          </a:p>
        </p:txBody>
      </p:sp>
      <p:pic>
        <p:nvPicPr>
          <p:cNvPr id="491" name="Google Shape;49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9275" y="1126375"/>
            <a:ext cx="3234250" cy="32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8"/>
          <p:cNvSpPr txBox="1"/>
          <p:nvPr>
            <p:ph type="title"/>
          </p:nvPr>
        </p:nvSpPr>
        <p:spPr>
          <a:xfrm>
            <a:off x="284950" y="1308325"/>
            <a:ext cx="4828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latin typeface="Lato"/>
                <a:ea typeface="Lato"/>
                <a:cs typeface="Lato"/>
                <a:sym typeface="Lato"/>
              </a:rPr>
              <a:t>Тестирование гипотез</a:t>
            </a:r>
            <a:endParaRPr sz="3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7" name="Google Shape;497;p6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98" name="Google Shape;49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796" y="0"/>
            <a:ext cx="41533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04" name="Google Shape;504;p69"/>
          <p:cNvSpPr txBox="1"/>
          <p:nvPr>
            <p:ph type="title"/>
          </p:nvPr>
        </p:nvSpPr>
        <p:spPr>
          <a:xfrm>
            <a:off x="727650" y="442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222222"/>
                </a:solidFill>
              </a:rPr>
              <a:t>Тестирование гипотез</a:t>
            </a:r>
            <a:endParaRPr sz="2200">
              <a:solidFill>
                <a:srgbClr val="222222"/>
              </a:solidFill>
            </a:endParaRPr>
          </a:p>
        </p:txBody>
      </p:sp>
      <p:sp>
        <p:nvSpPr>
          <p:cNvPr id="505" name="Google Shape;505;p69"/>
          <p:cNvSpPr txBox="1"/>
          <p:nvPr/>
        </p:nvSpPr>
        <p:spPr>
          <a:xfrm>
            <a:off x="727650" y="1565725"/>
            <a:ext cx="8139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Гипотезы H0 и HA должны быть взаимоисключающими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Нулевая гипотеза H0 — описание ситуации отсутствия различий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Альтернативная гипотеза HA — вопрос исследователя и формулируется до начала эксперимента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Двусторонняя/односторонняя альтернативная гипотеза</a:t>
            </a:r>
            <a:endParaRPr sz="1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11" name="Google Shape;511;p70"/>
          <p:cNvSpPr txBox="1"/>
          <p:nvPr>
            <p:ph type="title"/>
          </p:nvPr>
        </p:nvSpPr>
        <p:spPr>
          <a:xfrm>
            <a:off x="727650" y="442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222222"/>
                </a:solidFill>
              </a:rPr>
              <a:t>Примеры гипотез</a:t>
            </a:r>
            <a:endParaRPr sz="2200">
              <a:solidFill>
                <a:srgbClr val="222222"/>
              </a:solidFill>
            </a:endParaRPr>
          </a:p>
        </p:txBody>
      </p:sp>
      <p:sp>
        <p:nvSpPr>
          <p:cNvPr id="512" name="Google Shape;512;p70"/>
          <p:cNvSpPr txBox="1"/>
          <p:nvPr/>
        </p:nvSpPr>
        <p:spPr>
          <a:xfrm>
            <a:off x="765475" y="1406900"/>
            <a:ext cx="1898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latin typeface="Lato"/>
                <a:ea typeface="Lato"/>
                <a:cs typeface="Lato"/>
                <a:sym typeface="Lato"/>
              </a:rPr>
              <a:t>…</a:t>
            </a:r>
            <a:endParaRPr b="1" sz="2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18" name="Google Shape;518;p71"/>
          <p:cNvSpPr txBox="1"/>
          <p:nvPr>
            <p:ph type="title"/>
          </p:nvPr>
        </p:nvSpPr>
        <p:spPr>
          <a:xfrm>
            <a:off x="727650" y="442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222222"/>
                </a:solidFill>
              </a:rPr>
              <a:t>Итоги</a:t>
            </a:r>
            <a:endParaRPr sz="2200">
              <a:solidFill>
                <a:srgbClr val="222222"/>
              </a:solidFill>
            </a:endParaRPr>
          </a:p>
        </p:txBody>
      </p:sp>
      <p:sp>
        <p:nvSpPr>
          <p:cNvPr id="519" name="Google Shape;519;p71"/>
          <p:cNvSpPr txBox="1"/>
          <p:nvPr/>
        </p:nvSpPr>
        <p:spPr>
          <a:xfrm>
            <a:off x="727650" y="1422025"/>
            <a:ext cx="6110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Узнали, что такое функция распределения, и несколько распределений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Поняли, как работает ЦПТ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Узнали про стандартную ошибку среднего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ru">
                <a:latin typeface="Lato"/>
                <a:ea typeface="Lato"/>
                <a:cs typeface="Lato"/>
                <a:sym typeface="Lato"/>
              </a:rPr>
              <a:t>Научились тестировать гипотезы с помощью доверительных интервалов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284950" y="1308325"/>
            <a:ext cx="4828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latin typeface="Lato"/>
                <a:ea typeface="Lato"/>
                <a:cs typeface="Lato"/>
                <a:sym typeface="Lato"/>
              </a:rPr>
              <a:t>Введение в статистику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796" y="0"/>
            <a:ext cx="41533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727650" y="549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Типы переменных</a:t>
            </a:r>
            <a:endParaRPr sz="2200"/>
          </a:p>
        </p:txBody>
      </p:sp>
      <p:sp>
        <p:nvSpPr>
          <p:cNvPr id="173" name="Google Shape;173;p30"/>
          <p:cNvSpPr txBox="1"/>
          <p:nvPr/>
        </p:nvSpPr>
        <p:spPr>
          <a:xfrm>
            <a:off x="600800" y="2630375"/>
            <a:ext cx="1106400" cy="461700"/>
          </a:xfrm>
          <a:prstGeom prst="rect">
            <a:avLst/>
          </a:prstGeom>
          <a:noFill/>
          <a:ln cap="flat" cmpd="sng" w="381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Lato"/>
                <a:ea typeface="Lato"/>
                <a:cs typeface="Lato"/>
                <a:sym typeface="Lato"/>
              </a:rPr>
              <a:t>Данные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3235200" y="3530150"/>
            <a:ext cx="1727100" cy="461700"/>
          </a:xfrm>
          <a:prstGeom prst="rect">
            <a:avLst/>
          </a:prstGeom>
          <a:noFill/>
          <a:ln cap="flat" cmpd="sng" w="38100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Lato"/>
                <a:ea typeface="Lato"/>
                <a:cs typeface="Lato"/>
                <a:sym typeface="Lato"/>
              </a:rPr>
              <a:t>Качественные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30"/>
          <p:cNvSpPr txBox="1"/>
          <p:nvPr/>
        </p:nvSpPr>
        <p:spPr>
          <a:xfrm>
            <a:off x="3112500" y="1579700"/>
            <a:ext cx="1972500" cy="461700"/>
          </a:xfrm>
          <a:prstGeom prst="rect">
            <a:avLst/>
          </a:prstGeom>
          <a:noFill/>
          <a:ln cap="flat" cmpd="sng" w="38100">
            <a:solidFill>
              <a:srgbClr val="EAD1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Lato"/>
                <a:ea typeface="Lato"/>
                <a:cs typeface="Lato"/>
                <a:sym typeface="Lato"/>
              </a:rPr>
              <a:t>Количественные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30"/>
          <p:cNvSpPr/>
          <p:nvPr/>
        </p:nvSpPr>
        <p:spPr>
          <a:xfrm>
            <a:off x="1817075" y="1747619"/>
            <a:ext cx="1252900" cy="1095225"/>
          </a:xfrm>
          <a:custGeom>
            <a:rect b="b" l="l" r="r" t="t"/>
            <a:pathLst>
              <a:path extrusionOk="0" h="43809" w="50116">
                <a:moveTo>
                  <a:pt x="0" y="43809"/>
                </a:moveTo>
                <a:cubicBezTo>
                  <a:pt x="5185" y="42081"/>
                  <a:pt x="11915" y="41616"/>
                  <a:pt x="14947" y="37068"/>
                </a:cubicBezTo>
                <a:cubicBezTo>
                  <a:pt x="19878" y="29671"/>
                  <a:pt x="20492" y="19988"/>
                  <a:pt x="25205" y="12450"/>
                </a:cubicBezTo>
                <a:cubicBezTo>
                  <a:pt x="30070" y="4668"/>
                  <a:pt x="41413" y="-2184"/>
                  <a:pt x="50116" y="727"/>
                </a:cubicBezTo>
              </a:path>
            </a:pathLst>
          </a:custGeom>
          <a:noFill/>
          <a:ln cap="flat" cmpd="sng" w="19050">
            <a:solidFill>
              <a:srgbClr val="EAD1DC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77" name="Google Shape;177;p30"/>
          <p:cNvSpPr/>
          <p:nvPr/>
        </p:nvSpPr>
        <p:spPr>
          <a:xfrm>
            <a:off x="1824400" y="2872150"/>
            <a:ext cx="1340825" cy="915875"/>
          </a:xfrm>
          <a:custGeom>
            <a:rect b="b" l="l" r="r" t="t"/>
            <a:pathLst>
              <a:path extrusionOk="0" h="36635" w="53633">
                <a:moveTo>
                  <a:pt x="0" y="0"/>
                </a:moveTo>
                <a:cubicBezTo>
                  <a:pt x="8630" y="3450"/>
                  <a:pt x="10378" y="15420"/>
                  <a:pt x="15533" y="23153"/>
                </a:cubicBezTo>
                <a:cubicBezTo>
                  <a:pt x="23006" y="34362"/>
                  <a:pt x="40161" y="36635"/>
                  <a:pt x="53633" y="36635"/>
                </a:cubicBezTo>
              </a:path>
            </a:pathLst>
          </a:custGeom>
          <a:noFill/>
          <a:ln cap="flat" cmpd="sng" w="19050">
            <a:solidFill>
              <a:srgbClr val="E6B8A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78" name="Google Shape;178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727650" y="1591975"/>
            <a:ext cx="4892100" cy="18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400">
                <a:solidFill>
                  <a:srgbClr val="222222"/>
                </a:solidFill>
              </a:rPr>
              <a:t>Генеральная совокупность</a:t>
            </a:r>
            <a:r>
              <a:rPr lang="ru" sz="1400">
                <a:solidFill>
                  <a:srgbClr val="222222"/>
                </a:solidFill>
              </a:rPr>
              <a:t> — совокупность всех объектов, относительно которых предполагается делать выводы при изучении конкретной задачи.</a:t>
            </a:r>
            <a:endParaRPr sz="14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ru" sz="1400">
                <a:solidFill>
                  <a:srgbClr val="222222"/>
                </a:solidFill>
              </a:rPr>
              <a:t>Выборка</a:t>
            </a:r>
            <a:r>
              <a:rPr lang="ru" sz="1400">
                <a:solidFill>
                  <a:srgbClr val="222222"/>
                </a:solidFill>
              </a:rPr>
              <a:t> или выборочная совокупность — часть генеральной совокупности элементов, которая охватывается экспериментом (наблюдением, опросом).</a:t>
            </a:r>
            <a:endParaRPr sz="1400">
              <a:solidFill>
                <a:srgbClr val="222222"/>
              </a:solidFill>
            </a:endParaRPr>
          </a:p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727650" y="657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Генеральная совокупность. Выборка</a:t>
            </a:r>
            <a:endParaRPr sz="2200"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250" y="1192975"/>
            <a:ext cx="1954399" cy="14658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" name="Google Shape;1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6250" y="3304450"/>
            <a:ext cx="1998900" cy="1465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7058300" y="2710075"/>
            <a:ext cx="6348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 sz="2300">
                <a:solidFill>
                  <a:srgbClr val="6AA84F"/>
                </a:solidFill>
              </a:rPr>
              <a:t>VS</a:t>
            </a:r>
            <a:endParaRPr b="1" sz="2300">
              <a:solidFill>
                <a:srgbClr val="6AA84F"/>
              </a:solidFill>
            </a:endParaRPr>
          </a:p>
        </p:txBody>
      </p:sp>
      <p:sp>
        <p:nvSpPr>
          <p:cNvPr id="188" name="Google Shape;188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727650" y="657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Способы создания выборок</a:t>
            </a:r>
            <a:endParaRPr sz="2200"/>
          </a:p>
        </p:txBody>
      </p:sp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4081100" y="1458050"/>
            <a:ext cx="4442400" cy="710700"/>
          </a:xfrm>
          <a:prstGeom prst="rect">
            <a:avLst/>
          </a:prstGeom>
          <a:ln cap="flat" cmpd="sng" w="381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222222"/>
                </a:solidFill>
              </a:rPr>
              <a:t>Невероятностные выборки (детерминированные)</a:t>
            </a:r>
            <a:endParaRPr sz="1400">
              <a:solidFill>
                <a:srgbClr val="22222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222222"/>
                </a:solidFill>
              </a:rPr>
              <a:t>связаны с субъективными критериями</a:t>
            </a:r>
            <a:endParaRPr sz="1400">
              <a:solidFill>
                <a:srgbClr val="222222"/>
              </a:solidFill>
            </a:endParaRPr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727650" y="1458038"/>
            <a:ext cx="2304000" cy="476400"/>
          </a:xfrm>
          <a:prstGeom prst="rect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rgbClr val="222222"/>
                </a:solidFill>
              </a:rPr>
              <a:t>Вероятностные выборки</a:t>
            </a:r>
            <a:endParaRPr sz="1400">
              <a:solidFill>
                <a:srgbClr val="222222"/>
              </a:solidFill>
            </a:endParaRPr>
          </a:p>
        </p:txBody>
      </p:sp>
      <p:sp>
        <p:nvSpPr>
          <p:cNvPr id="196" name="Google Shape;196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727650" y="442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Вероятностные выборки</a:t>
            </a:r>
            <a:endParaRPr sz="2200"/>
          </a:p>
        </p:txBody>
      </p:sp>
      <p:sp>
        <p:nvSpPr>
          <p:cNvPr id="202" name="Google Shape;202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3" name="Google Shape;203;p33"/>
          <p:cNvSpPr txBox="1"/>
          <p:nvPr/>
        </p:nvSpPr>
        <p:spPr>
          <a:xfrm>
            <a:off x="438700" y="1358425"/>
            <a:ext cx="8457000" cy="3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200">
                <a:latin typeface="Lato"/>
                <a:ea typeface="Lato"/>
                <a:cs typeface="Lato"/>
                <a:sym typeface="Lato"/>
              </a:rPr>
              <a:t>Вероятностные выборки</a:t>
            </a:r>
            <a:r>
              <a:rPr lang="ru" sz="1200">
                <a:latin typeface="Lato"/>
                <a:ea typeface="Lato"/>
                <a:cs typeface="Lato"/>
                <a:sym typeface="Lato"/>
              </a:rPr>
              <a:t> – при создании таких выборок мы предполагаем, что генеральная совокупность достаточно однородна и все её элементы одинаково доступны.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200">
                <a:latin typeface="Lato"/>
                <a:ea typeface="Lato"/>
                <a:cs typeface="Lato"/>
                <a:sym typeface="Lato"/>
              </a:rPr>
              <a:t>Простая случайная выборка</a:t>
            </a:r>
            <a:r>
              <a:rPr lang="ru" sz="1200">
                <a:latin typeface="Lato"/>
                <a:ea typeface="Lato"/>
                <a:cs typeface="Lato"/>
                <a:sym typeface="Lato"/>
              </a:rPr>
              <a:t> (simple random sample) – случайный набор объектов из генеральной совокупности. Пример: 100 мужчин, участвующих в Олимпийских играх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200">
                <a:latin typeface="Lato"/>
                <a:ea typeface="Lato"/>
                <a:cs typeface="Lato"/>
                <a:sym typeface="Lato"/>
              </a:rPr>
              <a:t>Стратифицированная выборка</a:t>
            </a:r>
            <a:r>
              <a:rPr lang="ru" sz="1200">
                <a:latin typeface="Lato"/>
                <a:ea typeface="Lato"/>
                <a:cs typeface="Lato"/>
                <a:sym typeface="Lato"/>
              </a:rPr>
              <a:t> (stratified sample) – перед тем, как случайным образом отобрать объекты из генеральной совокупности, мы разбиваем её на несколько страт (групп).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ru" sz="1200">
                <a:latin typeface="Lato"/>
                <a:ea typeface="Lato"/>
                <a:cs typeface="Lato"/>
                <a:sym typeface="Lato"/>
              </a:rPr>
              <a:t>Пример:</a:t>
            </a:r>
            <a:r>
              <a:rPr lang="ru" sz="1200">
                <a:latin typeface="Lato"/>
                <a:ea typeface="Lato"/>
                <a:cs typeface="Lato"/>
                <a:sym typeface="Lato"/>
              </a:rPr>
              <a:t> мужчины 18-25 лет, 36-31, 32-36 и так далее.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Потом уже из этих групп случайно набираем по N человек.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200">
                <a:latin typeface="Lato"/>
                <a:ea typeface="Lato"/>
                <a:cs typeface="Lato"/>
                <a:sym typeface="Lato"/>
              </a:rPr>
              <a:t>Групповая выборка</a:t>
            </a:r>
            <a:r>
              <a:rPr lang="ru" sz="1200">
                <a:latin typeface="Lato"/>
                <a:ea typeface="Lato"/>
                <a:cs typeface="Lato"/>
                <a:sym typeface="Lato"/>
              </a:rPr>
              <a:t> (cluster sample) – также сначала делим генеральную совокупность на кластеры, только считаем, что они между собой схожи.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ru" sz="1200">
                <a:latin typeface="Lato"/>
                <a:ea typeface="Lato"/>
                <a:cs typeface="Lato"/>
                <a:sym typeface="Lato"/>
              </a:rPr>
              <a:t>Пример:</a:t>
            </a:r>
            <a:r>
              <a:rPr lang="ru" sz="1200">
                <a:latin typeface="Lato"/>
                <a:ea typeface="Lato"/>
                <a:cs typeface="Lato"/>
                <a:sym typeface="Lato"/>
              </a:rPr>
              <a:t> рост жителей Санкт-Петербурга. Мы делим их на районы (Адмиралтейский, Василеостровский и т.д.), а потом случайно набираем людей из нескольких случайно выбранных районов для исследования.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